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f" ContentType="image/tif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9" r:id="rId4"/>
    <p:sldId id="258" r:id="rId5"/>
    <p:sldId id="264" r:id="rId6"/>
    <p:sldId id="260" r:id="rId7"/>
    <p:sldId id="262" r:id="rId8"/>
    <p:sldId id="266" r:id="rId9"/>
    <p:sldId id="265" r:id="rId10"/>
    <p:sldId id="268" r:id="rId11"/>
    <p:sldId id="267" r:id="rId12"/>
    <p:sldId id="263" r:id="rId13"/>
    <p:sldId id="272" r:id="rId14"/>
    <p:sldId id="270" r:id="rId15"/>
    <p:sldId id="274" r:id="rId16"/>
    <p:sldId id="273" r:id="rId17"/>
    <p:sldId id="271" r:id="rId1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739"/>
    <p:restoredTop sz="94849"/>
  </p:normalViewPr>
  <p:slideViewPr>
    <p:cSldViewPr snapToGrid="0" snapToObjects="1">
      <p:cViewPr varScale="1">
        <p:scale>
          <a:sx n="93" d="100"/>
          <a:sy n="93" d="100"/>
        </p:scale>
        <p:origin x="224" y="7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1112D8-9DDC-2546-9803-3FFE01B1CB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7D5A600-0ADE-BA41-9639-2C9503FA4F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E003378-795E-4D45-B779-1A47CF2952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43C63B-E198-4144-A912-05C00B3B6F51}" type="datetimeFigureOut">
              <a:rPr kumimoji="1" lang="zh-CN" altLang="en-US" smtClean="0"/>
              <a:t>2020/3/7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A3193B0-717F-804B-AD7E-08FE701ED4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F3B840E-4616-3B44-A24D-396D17173E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B431D-F6F1-8342-9AC8-41682F45C96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249674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8010B2-9D97-3343-AE9D-0A5C0E5160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F363CD0-EF4D-D347-83DC-327822F476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A71790E-B9CF-054C-9C7F-6AB9920788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43C63B-E198-4144-A912-05C00B3B6F51}" type="datetimeFigureOut">
              <a:rPr kumimoji="1" lang="zh-CN" altLang="en-US" smtClean="0"/>
              <a:t>2020/3/7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BF3B9AB-C069-C74C-879B-8A89AD1813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33345B8-4C80-6547-BE16-9B305EA067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B431D-F6F1-8342-9AC8-41682F45C96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558631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A9610003-F8FB-1846-B5F8-E197ADE139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C12049A-1890-E640-B463-92529E87FE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53B8648-8C1F-A540-BD1A-8AB94EBD9D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43C63B-E198-4144-A912-05C00B3B6F51}" type="datetimeFigureOut">
              <a:rPr kumimoji="1" lang="zh-CN" altLang="en-US" smtClean="0"/>
              <a:t>2020/3/7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8BCCEDC-B750-BC45-984C-E6BEE95E2C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3D34C19-6A59-704D-8701-0B87BE080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B431D-F6F1-8342-9AC8-41682F45C96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793524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DB33C0-BE39-8845-A05F-80A3C079C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0491E45-95A9-4D43-AF7C-07DEC8F7FF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B3E8660-4D63-5240-950C-216E57D463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43C63B-E198-4144-A912-05C00B3B6F51}" type="datetimeFigureOut">
              <a:rPr kumimoji="1" lang="zh-CN" altLang="en-US" smtClean="0"/>
              <a:t>2020/3/7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B3CB9EF-3BA8-1D4B-986D-5134629F9E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E037BCE-A974-4D42-A575-EA6745E85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B431D-F6F1-8342-9AC8-41682F45C96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937214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05B195-47D2-D74B-BE24-21B009E22D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9664D40-B36C-874F-8668-6997C8F5EA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194309B-DC3D-5B4A-BEAC-9CE72F91C6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43C63B-E198-4144-A912-05C00B3B6F51}" type="datetimeFigureOut">
              <a:rPr kumimoji="1" lang="zh-CN" altLang="en-US" smtClean="0"/>
              <a:t>2020/3/7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40C7DDB-AA27-344B-B7C9-C3289C5EE6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CE3A6A1-B6FD-5B4A-9CA0-E7D8F6303D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B431D-F6F1-8342-9AC8-41682F45C96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991664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B24AAA8-DC2A-A444-9F71-F115E35D1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B6F7C63-136D-EB44-AC44-B83A6A9B55F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F9C1690-E950-A146-B02B-C0CCE1C6A8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362F9E0-4264-3D4C-AADA-E75568AF7B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43C63B-E198-4144-A912-05C00B3B6F51}" type="datetimeFigureOut">
              <a:rPr kumimoji="1" lang="zh-CN" altLang="en-US" smtClean="0"/>
              <a:t>2020/3/7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B6F633C-8FE4-1042-8372-8596B726E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56A386A-BA74-074D-A0D0-F1836B888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B431D-F6F1-8342-9AC8-41682F45C96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974224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95AEAE-2339-A244-8C32-76B0C2FFE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4B72E72-C69E-1E4D-870B-948D8EBEA9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5153077-3B04-CD4C-8E7D-6EE48B4C9D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DC17AB9-6953-DA48-B26C-168401C18DE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87B4A6D2-F3C4-4C40-B4E6-1534CD49D46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546846F2-5C62-614B-B3F3-B13D62E771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43C63B-E198-4144-A912-05C00B3B6F51}" type="datetimeFigureOut">
              <a:rPr kumimoji="1" lang="zh-CN" altLang="en-US" smtClean="0"/>
              <a:t>2020/3/7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C01410E0-351E-5541-AD0F-EC583799D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F53BB263-4A66-D64E-BB1D-3ABD17DE8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B431D-F6F1-8342-9AC8-41682F45C96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550295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10E7994-0246-8A44-96A8-2D0AA52AA8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A74AF45-263D-2D46-B69E-B9DF1BD299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43C63B-E198-4144-A912-05C00B3B6F51}" type="datetimeFigureOut">
              <a:rPr kumimoji="1" lang="zh-CN" altLang="en-US" smtClean="0"/>
              <a:t>2020/3/7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EDF47E5-06EE-1743-ADFC-A009613587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F84A64E-FA98-6D4F-8DAE-1F092939E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B431D-F6F1-8342-9AC8-41682F45C96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352007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3EB1DB1F-6DB5-B74B-BBD4-04E13CF935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43C63B-E198-4144-A912-05C00B3B6F51}" type="datetimeFigureOut">
              <a:rPr kumimoji="1" lang="zh-CN" altLang="en-US" smtClean="0"/>
              <a:t>2020/3/7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39B6DEF-C714-6940-8369-E192E3B1A0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46143EC-0E61-8540-BFE5-95F18284D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B431D-F6F1-8342-9AC8-41682F45C96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315957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842D988-A161-4B40-ADE2-62D1B1F4D7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B9F1DFF-9B92-124D-AA53-D6DB8CCF27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771A333-89EC-B942-835A-07603E8922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6391B26-0DA4-384D-BF0F-36A66917A0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43C63B-E198-4144-A912-05C00B3B6F51}" type="datetimeFigureOut">
              <a:rPr kumimoji="1" lang="zh-CN" altLang="en-US" smtClean="0"/>
              <a:t>2020/3/7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76EBFEB-7FE8-9249-A6AD-94EA85DBB1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BEDCD65-B5AA-A841-A1F6-CA39DD0D88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B431D-F6F1-8342-9AC8-41682F45C96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03468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87D396-6912-2144-A8FE-A044D3E536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F8D77A03-0C4F-1A49-BE37-FAF20C2341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694CB7A-3F64-834E-813A-3C1EBC7A42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580F36F-FC2E-F14D-8AD5-C105B962B3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43C63B-E198-4144-A912-05C00B3B6F51}" type="datetimeFigureOut">
              <a:rPr kumimoji="1" lang="zh-CN" altLang="en-US" smtClean="0"/>
              <a:t>2020/3/7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06C8E18-FB9E-B94F-9F52-8521D8F4A5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39F2CD8-3E64-AB4E-A504-DAC234048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B431D-F6F1-8342-9AC8-41682F45C96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157914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0C10E461-A557-9E4C-8AE7-A5DB17927D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2932C94-6448-7D49-B1C9-0EFAD92872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B6F5B16-F789-B145-86FB-25D0799928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43C63B-E198-4144-A912-05C00B3B6F51}" type="datetimeFigureOut">
              <a:rPr kumimoji="1" lang="zh-CN" altLang="en-US" smtClean="0"/>
              <a:t>2020/3/7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D942A63-0742-CB4E-AD34-29DBE1C107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0108475-4D77-D048-84B5-89718EA4C5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DB431D-F6F1-8342-9AC8-41682F45C96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087985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ykeylab/KEYID-protocol" TargetMode="External"/><Relationship Id="rId2" Type="http://schemas.openxmlformats.org/officeDocument/2006/relationships/hyperlink" Target="https://github.com/Wanxiang-Blockchain-Hackathon-2020/N04-Fake-Info-Recognition-Tool-Base-on-KEY-ID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mykey.org/" TargetMode="External"/><Relationship Id="rId4" Type="http://schemas.openxmlformats.org/officeDocument/2006/relationships/hyperlink" Target="https://docs.mykey.org/integrate-with-mykey/scan#qian-ming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F2F640EB-603D-AC4A-B7DB-80AA64B56108}"/>
              </a:ext>
            </a:extLst>
          </p:cNvPr>
          <p:cNvSpPr txBox="1"/>
          <p:nvPr/>
        </p:nvSpPr>
        <p:spPr>
          <a:xfrm>
            <a:off x="1148316" y="2037262"/>
            <a:ext cx="993092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/>
              <a:t>基于数字身份的社交平台虚假信息识别工具</a:t>
            </a:r>
            <a:endParaRPr kumimoji="1" lang="zh-CN" altLang="en-US" sz="40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267C540-7A96-3C43-9E2B-938B23F41837}"/>
              </a:ext>
            </a:extLst>
          </p:cNvPr>
          <p:cNvSpPr txBox="1"/>
          <p:nvPr/>
        </p:nvSpPr>
        <p:spPr>
          <a:xfrm>
            <a:off x="5278453" y="3178490"/>
            <a:ext cx="16706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MYKEY</a:t>
            </a:r>
            <a:r>
              <a:rPr lang="zh-CN" altLang="en-US" sz="2400" dirty="0"/>
              <a:t> </a:t>
            </a:r>
            <a:r>
              <a:rPr lang="en-US" altLang="zh-CN" sz="2400" dirty="0"/>
              <a:t>Lab</a:t>
            </a:r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695668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D3D706-4265-2F42-B004-0E550C5C4C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代码文档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7877D1E-ECD5-0243-94D0-ED77EEE1D8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hlinkClick r:id="rId2"/>
              </a:rPr>
              <a:t>https://github.com/Wanxiang-Blockchain-Hackathon-2020/N04-Fake-Info-Recognition-Tool-Base-on-KEY-ID</a:t>
            </a:r>
            <a:r>
              <a:rPr lang="zh-CN" altLang="en-US" dirty="0"/>
              <a:t>  </a:t>
            </a:r>
            <a:r>
              <a:rPr lang="en-US" altLang="zh-CN" dirty="0"/>
              <a:t>Hackathon</a:t>
            </a:r>
            <a:r>
              <a:rPr lang="zh-CN" altLang="en-US" dirty="0"/>
              <a:t>插件</a:t>
            </a:r>
            <a:r>
              <a:rPr lang="en-US" altLang="zh-CN" dirty="0"/>
              <a:t>/</a:t>
            </a:r>
            <a:r>
              <a:rPr lang="zh-CN" altLang="en-US" dirty="0"/>
              <a:t>服务端源码</a:t>
            </a:r>
            <a:endParaRPr lang="en-US" altLang="zh-CN" dirty="0"/>
          </a:p>
          <a:p>
            <a:r>
              <a:rPr lang="en-US" altLang="zh-CN" dirty="0">
                <a:hlinkClick r:id="rId3"/>
              </a:rPr>
              <a:t>https://github.com/mykeylab/KEYID-protocol</a:t>
            </a:r>
            <a:r>
              <a:rPr lang="zh-CN" altLang="en-US" dirty="0"/>
              <a:t> </a:t>
            </a:r>
            <a:r>
              <a:rPr lang="en-US" altLang="zh-CN" dirty="0"/>
              <a:t>KEY-ID</a:t>
            </a:r>
            <a:r>
              <a:rPr lang="zh-CN" altLang="en-US" dirty="0"/>
              <a:t>协议合约开源代码</a:t>
            </a:r>
            <a:endParaRPr lang="en-US" altLang="zh-CN" dirty="0"/>
          </a:p>
          <a:p>
            <a:r>
              <a:rPr lang="en-US" altLang="zh-CN" dirty="0">
                <a:hlinkClick r:id="rId4"/>
              </a:rPr>
              <a:t>https://docs.mykey.org/integrate-with-mykey/scan#qian-ming</a:t>
            </a:r>
            <a:r>
              <a:rPr lang="en-US" altLang="zh-CN" dirty="0"/>
              <a:t> MYKEY</a:t>
            </a:r>
            <a:r>
              <a:rPr lang="zh-CN" altLang="en-US" dirty="0"/>
              <a:t>扫码签名文档</a:t>
            </a:r>
            <a:endParaRPr lang="en-US" altLang="zh-CN" dirty="0"/>
          </a:p>
          <a:p>
            <a:r>
              <a:rPr lang="en-US" altLang="zh-CN" dirty="0">
                <a:hlinkClick r:id="rId5"/>
              </a:rPr>
              <a:t>https://mykey.org/</a:t>
            </a:r>
            <a:endParaRPr lang="en-US" altLang="zh-CN" dirty="0"/>
          </a:p>
          <a:p>
            <a:pPr marL="0" indent="0">
              <a:buNone/>
            </a:pPr>
            <a:r>
              <a:rPr kumimoji="1" lang="en-US" altLang="zh-CN" dirty="0"/>
              <a:t>  MYKEY APP </a:t>
            </a:r>
            <a:r>
              <a:rPr kumimoji="1" lang="zh-CN" altLang="en-US" dirty="0"/>
              <a:t>下载</a:t>
            </a:r>
          </a:p>
        </p:txBody>
      </p:sp>
    </p:spTree>
    <p:extLst>
      <p:ext uri="{BB962C8B-B14F-4D97-AF65-F5344CB8AC3E}">
        <p14:creationId xmlns:p14="http://schemas.microsoft.com/office/powerpoint/2010/main" val="10116811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67F415B-6511-8E46-B7A4-F9E7868502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4778" y="2672390"/>
            <a:ext cx="1926264" cy="1325563"/>
          </a:xfrm>
        </p:spPr>
        <p:txBody>
          <a:bodyPr/>
          <a:lstStyle/>
          <a:p>
            <a:r>
              <a:rPr kumimoji="1" lang="en-US" altLang="zh-CN" b="1" dirty="0"/>
              <a:t>DEMO</a:t>
            </a:r>
            <a:endParaRPr kumimoji="1"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33076573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41D61B-0A48-F14F-8BE0-B2CC8CF203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223" y="0"/>
            <a:ext cx="10515600" cy="1325563"/>
          </a:xfrm>
        </p:spPr>
        <p:txBody>
          <a:bodyPr>
            <a:normAutofit/>
          </a:bodyPr>
          <a:lstStyle/>
          <a:p>
            <a:r>
              <a:rPr kumimoji="1" lang="zh-CN" altLang="en-US" sz="3200" dirty="0"/>
              <a:t>社交媒体账号上提供公钥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B3C23ADF-E158-8A44-879E-A75C189790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66909" y="1049447"/>
            <a:ext cx="9251873" cy="560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1828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6CDB946F-57B9-DC4C-827E-83F3695972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3302" y="1132835"/>
            <a:ext cx="9361521" cy="5725165"/>
          </a:xfrm>
          <a:prstGeom prst="rect">
            <a:avLst/>
          </a:prstGeom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id="{99F97154-52B7-9247-A415-93C5D8718F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223" y="0"/>
            <a:ext cx="10515600" cy="1325563"/>
          </a:xfrm>
        </p:spPr>
        <p:txBody>
          <a:bodyPr>
            <a:normAutofit/>
          </a:bodyPr>
          <a:lstStyle/>
          <a:p>
            <a:r>
              <a:rPr kumimoji="1" lang="zh-CN" altLang="en-US" sz="3200" dirty="0"/>
              <a:t>安装插件后增加签名按钮</a:t>
            </a:r>
          </a:p>
        </p:txBody>
      </p:sp>
    </p:spTree>
    <p:extLst>
      <p:ext uri="{BB962C8B-B14F-4D97-AF65-F5344CB8AC3E}">
        <p14:creationId xmlns:p14="http://schemas.microsoft.com/office/powerpoint/2010/main" val="18362105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1A273D3-8404-F24D-B05E-B1211B3D0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内容编辑插入签名摘要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AA01C664-2747-A34E-B298-B788646939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65957" y="1437697"/>
            <a:ext cx="8494020" cy="5295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7564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682251-8C0F-6041-8573-52F3664E5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授权签名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CC46B542-EED8-0E4B-9DAD-19E1932D94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67200" y="403067"/>
            <a:ext cx="3057600" cy="6454933"/>
          </a:xfrm>
        </p:spPr>
      </p:pic>
    </p:spTree>
    <p:extLst>
      <p:ext uri="{BB962C8B-B14F-4D97-AF65-F5344CB8AC3E}">
        <p14:creationId xmlns:p14="http://schemas.microsoft.com/office/powerpoint/2010/main" val="3122266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F71269E2-4070-754D-875E-CE37933B5CAD}"/>
              </a:ext>
            </a:extLst>
          </p:cNvPr>
          <p:cNvSpPr txBox="1">
            <a:spLocks/>
          </p:cNvSpPr>
          <p:nvPr/>
        </p:nvSpPr>
        <p:spPr>
          <a:xfrm>
            <a:off x="1004455" y="256799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zh-CN" altLang="en-US" dirty="0"/>
              <a:t>视频</a:t>
            </a:r>
            <a:r>
              <a:rPr kumimoji="1" lang="en-US" altLang="zh-CN" dirty="0"/>
              <a:t>Demo</a:t>
            </a:r>
            <a:r>
              <a:rPr kumimoji="1" lang="zh-CN" altLang="en-US" dirty="0"/>
              <a:t>演示</a:t>
            </a:r>
          </a:p>
        </p:txBody>
      </p:sp>
    </p:spTree>
    <p:extLst>
      <p:ext uri="{BB962C8B-B14F-4D97-AF65-F5344CB8AC3E}">
        <p14:creationId xmlns:p14="http://schemas.microsoft.com/office/powerpoint/2010/main" val="27450302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zoom_1">
            <a:hlinkClick r:id="" action="ppaction://media"/>
            <a:extLst>
              <a:ext uri="{FF2B5EF4-FFF2-40B4-BE49-F238E27FC236}">
                <a16:creationId xmlns:a16="http://schemas.microsoft.com/office/drawing/2014/main" id="{7772E62C-0910-DF41-9428-0C64E8D2F04A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" y="0"/>
            <a:ext cx="12192275" cy="6858000"/>
          </a:xfrm>
        </p:spPr>
      </p:pic>
    </p:spTree>
    <p:extLst>
      <p:ext uri="{BB962C8B-B14F-4D97-AF65-F5344CB8AC3E}">
        <p14:creationId xmlns:p14="http://schemas.microsoft.com/office/powerpoint/2010/main" val="4103716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4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9B06CE-1D59-C74E-B3DF-DA54357CE2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虚假信息的危害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6469F1D3-6F8E-0E46-BA79-560493E7A0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764" y="1860751"/>
            <a:ext cx="5974999" cy="391161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5B4FDB9-871E-CB48-B502-78011A5917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6763" y="1690688"/>
            <a:ext cx="5990743" cy="4082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1890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5C16A03-C747-C746-B16B-F778CB85DE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4524" y="1410956"/>
            <a:ext cx="8390861" cy="4351338"/>
          </a:xfrm>
        </p:spPr>
        <p:txBody>
          <a:bodyPr>
            <a:normAutofit/>
          </a:bodyPr>
          <a:lstStyle/>
          <a:p>
            <a:r>
              <a:rPr lang="zh-CN" altLang="en-US" sz="3600" dirty="0"/>
              <a:t>严重损害媒体的公信力</a:t>
            </a:r>
            <a:endParaRPr lang="en-US" altLang="zh-CN" sz="3600" dirty="0"/>
          </a:p>
          <a:p>
            <a:r>
              <a:rPr lang="zh-CN" altLang="en-US" sz="3600" dirty="0"/>
              <a:t>严重损害当事人的形象和权利</a:t>
            </a:r>
            <a:endParaRPr lang="en-US" altLang="zh-CN" sz="3600" dirty="0"/>
          </a:p>
          <a:p>
            <a:r>
              <a:rPr lang="zh-CN" altLang="en-US" sz="3600" dirty="0"/>
              <a:t>严重损害真新闻、好新闻的价值</a:t>
            </a:r>
            <a:endParaRPr lang="en-US" altLang="zh-CN" sz="3600" dirty="0"/>
          </a:p>
          <a:p>
            <a:r>
              <a:rPr lang="zh-CN" altLang="en-US" sz="3600" dirty="0"/>
              <a:t>严重损害社会秩序</a:t>
            </a:r>
            <a:endParaRPr kumimoji="1" lang="zh-CN" altLang="en-US" sz="36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AE145B1-5E77-D842-B4D3-65A21600AE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8090" y="794231"/>
            <a:ext cx="3883542" cy="3883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0113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E828145-2C04-FF42-8735-2DEF272B5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为什么容易产生虚假信息？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886A38A-CD2A-6C48-B2F5-742F7AFF62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sz="3600" dirty="0"/>
              <a:t>互联网造谣成本极低</a:t>
            </a:r>
            <a:endParaRPr kumimoji="1" lang="en-US" altLang="zh-CN" sz="3600" dirty="0"/>
          </a:p>
          <a:p>
            <a:r>
              <a:rPr kumimoji="1" lang="zh-CN" altLang="en-US" sz="3600" dirty="0"/>
              <a:t>源头较难追踪</a:t>
            </a:r>
            <a:endParaRPr kumimoji="1" lang="en-US" altLang="zh-CN" sz="3600" dirty="0"/>
          </a:p>
          <a:p>
            <a:r>
              <a:rPr kumimoji="1" lang="zh-CN" altLang="en-US" sz="3600" dirty="0"/>
              <a:t>谣言的传播和扩散速度快</a:t>
            </a:r>
            <a:endParaRPr kumimoji="1" lang="en-US" altLang="zh-CN" sz="3600" dirty="0"/>
          </a:p>
          <a:p>
            <a:r>
              <a:rPr kumimoji="1" lang="zh-CN" altLang="en-US" sz="3600" dirty="0"/>
              <a:t>往往包含着其他其他利益</a:t>
            </a:r>
            <a:endParaRPr kumimoji="1" lang="en-US" altLang="zh-CN" sz="3600" dirty="0"/>
          </a:p>
          <a:p>
            <a:endParaRPr kumimoji="1" lang="zh-CN" altLang="en-US" sz="36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2C463C0-C883-5848-AF6B-FABEA7D998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9022" y="1825625"/>
            <a:ext cx="5185144" cy="2916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8684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E828145-2C04-FF42-8735-2DEF272B5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用自主权数字身份来保护信息的传播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886A38A-CD2A-6C48-B2F5-742F7AFF62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76627"/>
            <a:ext cx="10515600" cy="2838654"/>
          </a:xfrm>
        </p:spPr>
        <p:txBody>
          <a:bodyPr>
            <a:normAutofit/>
          </a:bodyPr>
          <a:lstStyle/>
          <a:p>
            <a:r>
              <a:rPr kumimoji="1" lang="zh-CN" altLang="en-US" sz="3600" dirty="0"/>
              <a:t>非对称加密</a:t>
            </a:r>
            <a:r>
              <a:rPr kumimoji="1" lang="en-US" altLang="zh-CN" sz="3600" dirty="0"/>
              <a:t>/</a:t>
            </a:r>
            <a:r>
              <a:rPr kumimoji="1" lang="zh-CN" altLang="en-US" sz="3600" dirty="0"/>
              <a:t>数字签名</a:t>
            </a:r>
            <a:endParaRPr kumimoji="1" lang="en-US" altLang="zh-CN" sz="3600" dirty="0"/>
          </a:p>
          <a:p>
            <a:r>
              <a:rPr kumimoji="1" lang="zh-CN" altLang="en-US" sz="3600" dirty="0"/>
              <a:t>可验证的声明</a:t>
            </a:r>
            <a:endParaRPr kumimoji="1" lang="en-US" altLang="zh-CN" sz="3600" dirty="0"/>
          </a:p>
          <a:p>
            <a:r>
              <a:rPr kumimoji="1" lang="zh-CN" altLang="en-US" sz="3600" dirty="0"/>
              <a:t>信任网络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0D99026-CA7B-1E4A-AD3F-9664A9626E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1713" y="1690687"/>
            <a:ext cx="6151800" cy="3736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1129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025331-3F1C-114F-935B-67179F2498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kumimoji="1" lang="zh-CN" altLang="en-US" dirty="0"/>
              <a:t>传统互联网如何证明你是你？</a:t>
            </a:r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194CCF00-39B9-3E47-9735-19D7A92C5A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86795"/>
              </p:ext>
            </p:extLst>
          </p:nvPr>
        </p:nvGraphicFramePr>
        <p:xfrm>
          <a:off x="925032" y="1690686"/>
          <a:ext cx="10281684" cy="4892236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570421">
                  <a:extLst>
                    <a:ext uri="{9D8B030D-6E8A-4147-A177-3AD203B41FA5}">
                      <a16:colId xmlns:a16="http://schemas.microsoft.com/office/drawing/2014/main" val="986408215"/>
                    </a:ext>
                  </a:extLst>
                </a:gridCol>
                <a:gridCol w="3508731">
                  <a:extLst>
                    <a:ext uri="{9D8B030D-6E8A-4147-A177-3AD203B41FA5}">
                      <a16:colId xmlns:a16="http://schemas.microsoft.com/office/drawing/2014/main" val="570819162"/>
                    </a:ext>
                  </a:extLst>
                </a:gridCol>
                <a:gridCol w="4202532">
                  <a:extLst>
                    <a:ext uri="{9D8B030D-6E8A-4147-A177-3AD203B41FA5}">
                      <a16:colId xmlns:a16="http://schemas.microsoft.com/office/drawing/2014/main" val="1314079183"/>
                    </a:ext>
                  </a:extLst>
                </a:gridCol>
              </a:tblGrid>
              <a:tr h="441982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因素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举例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6068691"/>
                  </a:ext>
                </a:extLst>
              </a:tr>
              <a:tr h="44812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你知道什么？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Pin/</a:t>
                      </a:r>
                      <a:r>
                        <a:rPr lang="zh-CN" altLang="en-US" dirty="0"/>
                        <a:t>密码</a:t>
                      </a:r>
                      <a:endParaRPr lang="en-US" altLang="zh-CN" dirty="0"/>
                    </a:p>
                    <a:p>
                      <a:pPr algn="ctr"/>
                      <a:r>
                        <a:rPr lang="zh-CN" altLang="en-US" dirty="0"/>
                        <a:t>提取码</a:t>
                      </a:r>
                      <a:endParaRPr lang="en-US" altLang="zh-CN" dirty="0"/>
                    </a:p>
                    <a:p>
                      <a:pPr algn="ctr"/>
                      <a:r>
                        <a:rPr lang="zh-CN" altLang="en-US" dirty="0"/>
                        <a:t>密保问题</a:t>
                      </a:r>
                      <a:endParaRPr lang="en-US" altLang="zh-CN" dirty="0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2FA/MFA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78670915"/>
                  </a:ext>
                </a:extLst>
              </a:tr>
              <a:tr h="1767927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你有什么？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硬件设备</a:t>
                      </a:r>
                      <a:endParaRPr lang="en-US" altLang="zh-CN" dirty="0"/>
                    </a:p>
                    <a:p>
                      <a:pPr algn="ctr"/>
                      <a:r>
                        <a:rPr lang="en-US" altLang="zh-CN" dirty="0"/>
                        <a:t>SSH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KEY</a:t>
                      </a:r>
                    </a:p>
                    <a:p>
                      <a:pPr algn="ctr"/>
                      <a:r>
                        <a:rPr lang="zh-CN" altLang="en-US" dirty="0"/>
                        <a:t>谷歌二次验证</a:t>
                      </a:r>
                      <a:endParaRPr lang="en-US" altLang="zh-CN" dirty="0"/>
                    </a:p>
                    <a:p>
                      <a:pPr algn="ctr"/>
                      <a:r>
                        <a:rPr lang="en-US" altLang="zh-CN" dirty="0"/>
                        <a:t>SMS</a:t>
                      </a:r>
                      <a:r>
                        <a:rPr lang="zh-CN" altLang="en-US" dirty="0"/>
                        <a:t>验证</a:t>
                      </a:r>
                      <a:endParaRPr lang="en-US" altLang="zh-CN" dirty="0"/>
                    </a:p>
                    <a:p>
                      <a:pPr algn="ctr"/>
                      <a:r>
                        <a:rPr lang="zh-CN" altLang="en-US" dirty="0"/>
                        <a:t>邮箱验证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8297078"/>
                  </a:ext>
                </a:extLst>
              </a:tr>
              <a:tr h="1767927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你是什么？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人脸</a:t>
                      </a:r>
                      <a:endParaRPr lang="en-US" altLang="zh-CN" dirty="0"/>
                    </a:p>
                    <a:p>
                      <a:pPr algn="ctr"/>
                      <a:r>
                        <a:rPr lang="zh-CN" altLang="en-US" dirty="0"/>
                        <a:t>声音</a:t>
                      </a:r>
                      <a:endParaRPr lang="en-US" altLang="zh-CN" dirty="0"/>
                    </a:p>
                    <a:p>
                      <a:pPr algn="ctr"/>
                      <a:r>
                        <a:rPr lang="zh-CN" altLang="en-US" dirty="0"/>
                        <a:t>指纹</a:t>
                      </a:r>
                      <a:endParaRPr lang="en-US" altLang="zh-CN" dirty="0"/>
                    </a:p>
                    <a:p>
                      <a:pPr algn="ctr"/>
                      <a:r>
                        <a:rPr lang="zh-CN" altLang="en-US" dirty="0"/>
                        <a:t>虹膜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en-US" altLang="zh-CN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353948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894789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3B06A0-E474-D64B-80AC-3B8813059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传统互联网验证身份存在的问题？</a:t>
            </a:r>
            <a:r>
              <a:rPr kumimoji="1" lang="en-US" altLang="zh-CN" dirty="0"/>
              <a:t>	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87161DF-ACB0-D24C-B51D-C923813E71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10686"/>
            <a:ext cx="10515600" cy="2842067"/>
          </a:xfrm>
        </p:spPr>
        <p:txBody>
          <a:bodyPr>
            <a:normAutofit/>
          </a:bodyPr>
          <a:lstStyle/>
          <a:p>
            <a:r>
              <a:rPr kumimoji="1" lang="zh-CN" altLang="en-US" sz="3600" dirty="0"/>
              <a:t>需要记忆较多密码，体验较差</a:t>
            </a:r>
            <a:endParaRPr kumimoji="1" lang="en-US" altLang="zh-CN" sz="3600" dirty="0"/>
          </a:p>
          <a:p>
            <a:r>
              <a:rPr kumimoji="1" lang="zh-CN" altLang="en-US" sz="3600" dirty="0"/>
              <a:t>个人数据中心化存储，易被盗</a:t>
            </a:r>
            <a:endParaRPr kumimoji="1" lang="en-US" altLang="zh-CN" sz="3600" dirty="0"/>
          </a:p>
          <a:p>
            <a:r>
              <a:rPr kumimoji="1" lang="zh-CN" altLang="en-US" sz="3600" dirty="0"/>
              <a:t>用户隐私泄露风险较高</a:t>
            </a:r>
            <a:endParaRPr kumimoji="1" lang="en-US" altLang="zh-CN" sz="3600" dirty="0"/>
          </a:p>
          <a:p>
            <a:r>
              <a:rPr kumimoji="1" lang="zh-CN" altLang="en-US" sz="3600" dirty="0"/>
              <a:t>无法验证内容传播过程和信息完整性</a:t>
            </a:r>
            <a:endParaRPr kumimoji="1" lang="en-US" altLang="zh-CN" sz="3600" dirty="0"/>
          </a:p>
          <a:p>
            <a:endParaRPr kumimoji="1" lang="en-US" altLang="zh-CN" sz="3600" dirty="0"/>
          </a:p>
          <a:p>
            <a:endParaRPr kumimoji="1" lang="en-US" altLang="zh-CN" sz="3600" dirty="0"/>
          </a:p>
          <a:p>
            <a:pPr marL="0" indent="0">
              <a:buNone/>
            </a:pPr>
            <a:endParaRPr kumimoji="1"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20088648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E828145-2C04-FF42-8735-2DEF272B5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去中心化数字身份的优势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886A38A-CD2A-6C48-B2F5-742F7AFF62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76627"/>
            <a:ext cx="10515600" cy="2838654"/>
          </a:xfrm>
        </p:spPr>
        <p:txBody>
          <a:bodyPr>
            <a:normAutofit/>
          </a:bodyPr>
          <a:lstStyle/>
          <a:p>
            <a:r>
              <a:rPr kumimoji="1" lang="zh-CN" altLang="en-US" sz="3600" dirty="0"/>
              <a:t>有效的保护用户数据和隐私</a:t>
            </a:r>
            <a:endParaRPr kumimoji="1" lang="en-US" altLang="zh-CN" sz="3600" dirty="0"/>
          </a:p>
          <a:p>
            <a:r>
              <a:rPr kumimoji="1" lang="zh-CN" altLang="en-US" sz="3600" dirty="0"/>
              <a:t>安全级别高于普通</a:t>
            </a:r>
            <a:r>
              <a:rPr kumimoji="1" lang="en-US" altLang="zh-CN" sz="3600" dirty="0"/>
              <a:t>2FA</a:t>
            </a:r>
            <a:r>
              <a:rPr kumimoji="1" lang="zh-CN" altLang="en-US" sz="3600" dirty="0"/>
              <a:t>认证</a:t>
            </a:r>
            <a:endParaRPr kumimoji="1" lang="en-US" altLang="zh-CN" sz="3600" dirty="0"/>
          </a:p>
          <a:p>
            <a:r>
              <a:rPr kumimoji="1" lang="zh-CN" altLang="en-US" sz="3600" dirty="0"/>
              <a:t>通过可验证的声明可以形成多维度信任网络</a:t>
            </a:r>
            <a:endParaRPr kumimoji="1" lang="en-US" altLang="zh-CN" sz="3600" dirty="0"/>
          </a:p>
          <a:p>
            <a:r>
              <a:rPr kumimoji="1" lang="zh-CN" altLang="en-US" sz="3600" dirty="0"/>
              <a:t>可将散落的身份信息进行灵活整合和使用</a:t>
            </a:r>
          </a:p>
        </p:txBody>
      </p:sp>
    </p:spTree>
    <p:extLst>
      <p:ext uri="{BB962C8B-B14F-4D97-AF65-F5344CB8AC3E}">
        <p14:creationId xmlns:p14="http://schemas.microsoft.com/office/powerpoint/2010/main" val="19072753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5DA0EA-146B-404A-9A55-62E96201C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方案构成要素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CF4F913-774A-9442-98A8-1E35D03A4D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514350" indent="-514350">
              <a:buAutoNum type="arabicPeriod"/>
            </a:pPr>
            <a:r>
              <a:rPr kumimoji="1" lang="zh-CN" altLang="en-US" dirty="0"/>
              <a:t>浏览器插件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en-US" altLang="zh-CN" dirty="0"/>
              <a:t>-</a:t>
            </a:r>
            <a:r>
              <a:rPr kumimoji="1" lang="zh-CN" altLang="en-US" dirty="0"/>
              <a:t>用于截取内容，对其进行摘要</a:t>
            </a:r>
            <a:r>
              <a:rPr kumimoji="1" lang="en-US" altLang="zh-CN" dirty="0"/>
              <a:t>(MD5)</a:t>
            </a:r>
            <a:r>
              <a:rPr kumimoji="1" lang="zh-CN" altLang="en-US" dirty="0"/>
              <a:t>，生成待签名消息二维码。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en-US" altLang="zh-CN" dirty="0"/>
              <a:t>-</a:t>
            </a:r>
            <a:r>
              <a:rPr kumimoji="1" lang="zh-CN" altLang="en-US" dirty="0"/>
              <a:t>用于验证内容签名</a:t>
            </a:r>
            <a:endParaRPr kumimoji="1" lang="en-US" altLang="zh-CN" dirty="0"/>
          </a:p>
          <a:p>
            <a:pPr marL="0" indent="0">
              <a:buNone/>
            </a:pPr>
            <a:endParaRPr kumimoji="1" lang="en-US" altLang="zh-CN" dirty="0"/>
          </a:p>
          <a:p>
            <a:pPr marL="0" indent="0">
              <a:buNone/>
            </a:pPr>
            <a:r>
              <a:rPr kumimoji="1" lang="en-US" altLang="zh-CN" dirty="0"/>
              <a:t>2.</a:t>
            </a:r>
            <a:r>
              <a:rPr kumimoji="1" lang="zh-CN" altLang="en-US" dirty="0"/>
              <a:t> </a:t>
            </a:r>
            <a:r>
              <a:rPr kumimoji="1" lang="en-US" altLang="zh-CN" dirty="0"/>
              <a:t>MYKEY</a:t>
            </a:r>
            <a:r>
              <a:rPr kumimoji="1" lang="zh-CN" altLang="en-US" dirty="0"/>
              <a:t>数字身份智能钱包</a:t>
            </a:r>
            <a:r>
              <a:rPr kumimoji="1" lang="en-US" altLang="zh-CN" dirty="0"/>
              <a:t> </a:t>
            </a:r>
          </a:p>
          <a:p>
            <a:pPr marL="0" indent="0">
              <a:buNone/>
            </a:pPr>
            <a:r>
              <a:rPr kumimoji="1" lang="en-US" altLang="zh-CN" dirty="0"/>
              <a:t>-</a:t>
            </a:r>
            <a:r>
              <a:rPr kumimoji="1" lang="zh-CN" altLang="en-US" dirty="0"/>
              <a:t>用于管理用户身份私钥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en-US" altLang="zh-CN" dirty="0"/>
              <a:t>-</a:t>
            </a:r>
            <a:r>
              <a:rPr kumimoji="1" lang="zh-CN" altLang="en-US" dirty="0"/>
              <a:t>扫码签名，用私钥进行签名</a:t>
            </a:r>
            <a:endParaRPr kumimoji="1" lang="en-US" altLang="zh-CN" dirty="0"/>
          </a:p>
          <a:p>
            <a:pPr marL="0" indent="0">
              <a:buNone/>
            </a:pPr>
            <a:endParaRPr kumimoji="1" lang="en-US" altLang="zh-CN" dirty="0"/>
          </a:p>
          <a:p>
            <a:pPr marL="0" indent="0">
              <a:buNone/>
            </a:pPr>
            <a:r>
              <a:rPr kumimoji="1" lang="en-US" altLang="zh-CN" dirty="0"/>
              <a:t>3.</a:t>
            </a:r>
            <a:r>
              <a:rPr kumimoji="1" lang="zh-CN" altLang="en-US" dirty="0"/>
              <a:t> 签名暂存服务端程序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en-US" altLang="zh-CN" dirty="0"/>
              <a:t>-</a:t>
            </a:r>
            <a:r>
              <a:rPr kumimoji="1" lang="zh-CN" altLang="en-US" dirty="0"/>
              <a:t>作为插件获取签名结果的中间临时服务</a:t>
            </a:r>
          </a:p>
        </p:txBody>
      </p:sp>
    </p:spTree>
    <p:extLst>
      <p:ext uri="{BB962C8B-B14F-4D97-AF65-F5344CB8AC3E}">
        <p14:creationId xmlns:p14="http://schemas.microsoft.com/office/powerpoint/2010/main" val="33966211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359</TotalTime>
  <Words>373</Words>
  <Application>Microsoft Macintosh PowerPoint</Application>
  <PresentationFormat>宽屏</PresentationFormat>
  <Paragraphs>69</Paragraphs>
  <Slides>17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1" baseType="lpstr">
      <vt:lpstr>等线</vt:lpstr>
      <vt:lpstr>等线 Light</vt:lpstr>
      <vt:lpstr>Arial</vt:lpstr>
      <vt:lpstr>Office 主题​​</vt:lpstr>
      <vt:lpstr>PowerPoint 演示文稿</vt:lpstr>
      <vt:lpstr>虚假信息的危害</vt:lpstr>
      <vt:lpstr>PowerPoint 演示文稿</vt:lpstr>
      <vt:lpstr>为什么容易产生虚假信息？</vt:lpstr>
      <vt:lpstr>用自主权数字身份来保护信息的传播</vt:lpstr>
      <vt:lpstr>传统互联网如何证明你是你？</vt:lpstr>
      <vt:lpstr>传统互联网验证身份存在的问题？ </vt:lpstr>
      <vt:lpstr>去中心化数字身份的优势</vt:lpstr>
      <vt:lpstr>方案构成要素</vt:lpstr>
      <vt:lpstr>代码文档</vt:lpstr>
      <vt:lpstr>DEMO</vt:lpstr>
      <vt:lpstr>社交媒体账号上提供公钥</vt:lpstr>
      <vt:lpstr>安装插件后增加签名按钮</vt:lpstr>
      <vt:lpstr>内容编辑插入签名摘要</vt:lpstr>
      <vt:lpstr>授权签名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User</dc:creator>
  <cp:lastModifiedBy>Microsoft Office User</cp:lastModifiedBy>
  <cp:revision>56</cp:revision>
  <dcterms:created xsi:type="dcterms:W3CDTF">2020-02-23T07:22:45Z</dcterms:created>
  <dcterms:modified xsi:type="dcterms:W3CDTF">2020-03-07T08:21:14Z</dcterms:modified>
</cp:coreProperties>
</file>